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355" r:id="rId2"/>
    <p:sldId id="430" r:id="rId3"/>
    <p:sldId id="456" r:id="rId4"/>
    <p:sldId id="445" r:id="rId5"/>
    <p:sldId id="344" r:id="rId6"/>
    <p:sldId id="453" r:id="rId7"/>
    <p:sldId id="462" r:id="rId8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AC2A40"/>
    <a:srgbClr val="333300"/>
    <a:srgbClr val="008000"/>
    <a:srgbClr val="004D86"/>
    <a:srgbClr val="00FF00"/>
    <a:srgbClr val="930F25"/>
    <a:srgbClr val="9B1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8757" autoAdjust="0"/>
  </p:normalViewPr>
  <p:slideViewPr>
    <p:cSldViewPr>
      <p:cViewPr>
        <p:scale>
          <a:sx n="40" d="100"/>
          <a:sy n="4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E210AA-3658-4400-9D1C-DBD2392B5256}" type="datetimeFigureOut">
              <a:rPr lang="ar-EG"/>
              <a:pPr>
                <a:defRPr/>
              </a:pPr>
              <a:t>06/10/1443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342420-E32F-451D-B22F-0A1DACB5C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002EA2-ECF2-4A2E-8C0F-9E4F0E384324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91C6CF-DFD5-4B47-B06C-0F795F6F826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3265014"/>
      </p:ext>
    </p:extLst>
  </p:cSld>
  <p:clrMapOvr>
    <a:masterClrMapping/>
  </p:clrMapOvr>
  <p:transition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06C9-CF1D-4B10-B390-FB0BE3C69BDD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63C2-5B41-462D-B47D-F1A190A9FBF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2768154"/>
      </p:ext>
    </p:extLst>
  </p:cSld>
  <p:clrMapOvr>
    <a:masterClrMapping/>
  </p:clrMapOvr>
  <p:transition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4C2A-CC0A-41A1-8CE9-9C2D52263374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A2F3-696A-4F56-9DB7-CD53AD47DE4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614098"/>
      </p:ext>
    </p:extLst>
  </p:cSld>
  <p:clrMapOvr>
    <a:masterClrMapping/>
  </p:clrMapOvr>
  <p:transition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2ABE8-3BA3-4AE2-AF0D-DD81A79D3830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7A34-A851-4097-8E8C-C59C4EDA087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2292684"/>
      </p:ext>
    </p:extLst>
  </p:cSld>
  <p:clrMapOvr>
    <a:masterClrMapping/>
  </p:clrMapOvr>
  <p:transition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00328C88-F88B-4AB4-B7F8-848B89AFC6C9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F5A101-E5F5-4A81-B04C-AD6A53BBE7A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3879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60311885-2783-4C79-82CB-631124A99FFB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E3F8BF-4776-4438-9961-5849EE221F4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302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668C277-A5C6-4573-8CC4-B459F8FCEACF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31D3A6-AF9C-432C-B439-57122035A51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8043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2B6D820D-2E18-4777-B4EB-8A571C877885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9F7A83-D914-40B5-B30C-1D73BF912E5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0856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A988D-5C2B-4F77-8733-B01A26080EB9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6339-1430-45A2-A77A-244D129E150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5662716"/>
      </p:ext>
    </p:extLst>
  </p:cSld>
  <p:clrMapOvr>
    <a:masterClrMapping/>
  </p:clrMapOvr>
  <p:transition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83D72A5D-0043-4A2B-82D9-9169ACE93B52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1A260-25C6-4232-84AC-479E8896389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603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D691B0-46E6-4A02-ADA3-5F7223C9908C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1D2DA4-957C-43B6-B7A1-482B8B1415B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8866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7158C9-FE43-4876-B686-D9018725593C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6759B2-66E4-4614-A6D6-893C7DBCFDC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ransition advClick="0">
    <p:wipe dir="d"/>
  </p:transition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0151" b="8363"/>
          <a:stretch/>
        </p:blipFill>
        <p:spPr>
          <a:xfrm>
            <a:off x="0" y="2800350"/>
            <a:ext cx="9144000" cy="4084638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43608" y="1575951"/>
            <a:ext cx="7128792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IQ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27000">
                    <a:srgbClr val="002060"/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التقانات</a:t>
            </a:r>
            <a:r>
              <a:rPr lang="ar-IQ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27000">
                    <a:srgbClr val="002060"/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الحياتية النباتية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2687638"/>
            <a:ext cx="9144000" cy="0"/>
          </a:xfrm>
          <a:prstGeom prst="line">
            <a:avLst/>
          </a:prstGeom>
          <a:ln w="139700" cmpd="thickThin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28860" y="5000636"/>
            <a:ext cx="4320480" cy="10156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أ.د. </a:t>
            </a:r>
            <a:r>
              <a:rPr lang="ar-IQ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عقيل</a:t>
            </a: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هادي عبد الواحد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كلية الزراعة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جامعه البصرة</a:t>
            </a:r>
            <a:endParaRPr lang="ar-EG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222" name="صورة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2087563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صورة 16"/>
          <p:cNvPicPr/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6525525" y="324120"/>
            <a:ext cx="2160240" cy="1602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dirty="0">
                <a:solidFill>
                  <a:schemeClr val="bg1"/>
                </a:solidFill>
              </a:rPr>
              <a:t>كلية الزراعة جامعة البصرة قسم </a:t>
            </a:r>
            <a:r>
              <a:rPr lang="ar-SA" dirty="0" err="1">
                <a:solidFill>
                  <a:schemeClr val="bg1"/>
                </a:solidFill>
              </a:rPr>
              <a:t>البستنة</a:t>
            </a:r>
            <a:r>
              <a:rPr lang="ar-SA" dirty="0">
                <a:solidFill>
                  <a:schemeClr val="bg1"/>
                </a:solidFill>
              </a:rPr>
              <a:t> وهندسة الحدائق 2020   </a:t>
            </a:r>
            <a:r>
              <a:rPr lang="ar-SA" dirty="0" err="1">
                <a:solidFill>
                  <a:schemeClr val="bg1"/>
                </a:solidFill>
              </a:rPr>
              <a:t>أ</a:t>
            </a:r>
            <a:r>
              <a:rPr lang="ar-SA" dirty="0">
                <a:solidFill>
                  <a:schemeClr val="bg1"/>
                </a:solidFill>
              </a:rPr>
              <a:t>.د. </a:t>
            </a:r>
            <a:r>
              <a:rPr lang="ar-SA" dirty="0" err="1">
                <a:solidFill>
                  <a:schemeClr val="bg1"/>
                </a:solidFill>
              </a:rPr>
              <a:t>عقيل</a:t>
            </a:r>
            <a:r>
              <a:rPr lang="ar-SA" dirty="0">
                <a:solidFill>
                  <a:schemeClr val="bg1"/>
                </a:solidFill>
              </a:rPr>
              <a:t> هادي عبد الواحد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000250" y="428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0244" name="AutoShape 7" descr="Restriction enzymes - YouTube"/>
          <p:cNvSpPr>
            <a:spLocks noChangeAspect="1" noChangeArrowheads="1"/>
          </p:cNvSpPr>
          <p:nvPr/>
        </p:nvSpPr>
        <p:spPr bwMode="auto">
          <a:xfrm>
            <a:off x="890428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AutoShape 9" descr="Restriction enzymes - YouTube"/>
          <p:cNvSpPr>
            <a:spLocks noChangeAspect="1" noChangeArrowheads="1"/>
          </p:cNvSpPr>
          <p:nvPr/>
        </p:nvSpPr>
        <p:spPr bwMode="auto">
          <a:xfrm>
            <a:off x="890428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571625"/>
            <a:ext cx="7800975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714348" y="357166"/>
          <a:ext cx="7572427" cy="5898541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886171"/>
                <a:gridCol w="2080338"/>
                <a:gridCol w="1525580"/>
                <a:gridCol w="2080338"/>
              </a:tblGrid>
              <a:tr h="356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Character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Type I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Type II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Type III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12000">
                <a:tc>
                  <a:txBody>
                    <a:bodyPr/>
                    <a:lstStyle/>
                    <a:p>
                      <a:pPr marL="1524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Nature of the enzyme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single multifunctional enzyme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highlight>
                            <a:srgbClr val="FFFFFF"/>
                          </a:highlight>
                        </a:rPr>
                        <a:t>Endonuclease</a:t>
                      </a: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 and </a:t>
                      </a:r>
                      <a:r>
                        <a:rPr lang="en-US" sz="1800" dirty="0" err="1">
                          <a:highlight>
                            <a:srgbClr val="FFFFFF"/>
                          </a:highlight>
                        </a:rPr>
                        <a:t>methylase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single multifunctional enzyme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35335">
                <a:tc>
                  <a:txBody>
                    <a:bodyPr/>
                    <a:lstStyle/>
                    <a:p>
                      <a:pPr marL="1524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Molecular weight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450kDa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20-30kDa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200kDa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14135">
                <a:tc>
                  <a:txBody>
                    <a:bodyPr/>
                    <a:lstStyle/>
                    <a:p>
                      <a:pPr marL="1524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Protein conformation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3 different subunits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2 proteins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2 different subunits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33200">
                <a:tc>
                  <a:txBody>
                    <a:bodyPr/>
                    <a:lstStyle/>
                    <a:p>
                      <a:pPr marL="1524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Cofactors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Ado-met, ATP, Mg2+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Mg2+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Ado-met, Mg2+, ATP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12000">
                <a:tc>
                  <a:txBody>
                    <a:bodyPr/>
                    <a:lstStyle/>
                    <a:p>
                      <a:pPr marL="1524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Cleavage site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1000bp from recognition site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Within recognition site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24-26bp to 3' recognition site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35335">
                <a:tc>
                  <a:txBody>
                    <a:bodyPr/>
                    <a:lstStyle/>
                    <a:p>
                      <a:pPr marL="1524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Site of methylation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Recognition site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highlight>
                            <a:srgbClr val="FFFFFF"/>
                          </a:highlight>
                        </a:rPr>
                        <a:t>Recognition site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highlight>
                            <a:srgbClr val="FFFFFF"/>
                          </a:highlight>
                        </a:rPr>
                        <a:t>Recognition site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09" marR="670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تذييل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graphicFrame>
        <p:nvGraphicFramePr>
          <p:cNvPr id="19" name="جدول 18"/>
          <p:cNvGraphicFramePr>
            <a:graphicFrameLocks noGrp="1"/>
          </p:cNvGraphicFramePr>
          <p:nvPr/>
        </p:nvGraphicFramePr>
        <p:xfrm>
          <a:off x="1000125" y="1285875"/>
          <a:ext cx="7143750" cy="3913572"/>
        </p:xfrm>
        <a:graphic>
          <a:graphicData uri="http://schemas.openxmlformats.org/drawingml/2006/table">
            <a:tbl>
              <a:tblPr/>
              <a:tblGrid>
                <a:gridCol w="1695127"/>
                <a:gridCol w="2421611"/>
                <a:gridCol w="3027012"/>
              </a:tblGrid>
              <a:tr h="512006">
                <a:tc gridSpan="3">
                  <a:txBody>
                    <a:bodyPr/>
                    <a:lstStyle/>
                    <a:p>
                      <a:pPr marL="4572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Derivation of the EcoRI name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2582"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Abbreviation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Meaning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Description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12006">
                <a:tc>
                  <a:txBody>
                    <a:bodyPr/>
                    <a:lstStyle/>
                    <a:p>
                      <a:pPr marL="4572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E 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Escherichia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genus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12006">
                <a:tc>
                  <a:txBody>
                    <a:bodyPr/>
                    <a:lstStyle/>
                    <a:p>
                      <a:pPr marL="4572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co 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coli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species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512006">
                <a:tc>
                  <a:txBody>
                    <a:bodyPr/>
                    <a:lstStyle/>
                    <a:p>
                      <a:pPr marL="4572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R 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RY13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strain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932582">
                <a:tc>
                  <a:txBody>
                    <a:bodyPr/>
                    <a:lstStyle/>
                    <a:p>
                      <a:pPr marL="4572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I 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First identified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order of identification</a:t>
                      </a:r>
                      <a:b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in the bacterium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تذييل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pic>
        <p:nvPicPr>
          <p:cNvPr id="13315" name="Picture 15" descr="Restriction Enzyme-based cloning and lig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714500"/>
            <a:ext cx="5008562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4339" name="AutoShape 12" descr="Solved: Some Restriction Enzymes Produce Cohesive (“sticky ..."/>
          <p:cNvSpPr>
            <a:spLocks noChangeAspect="1" noChangeArrowheads="1"/>
          </p:cNvSpPr>
          <p:nvPr/>
        </p:nvSpPr>
        <p:spPr bwMode="auto">
          <a:xfrm>
            <a:off x="890428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428625"/>
            <a:ext cx="65722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1763713" y="2582863"/>
            <a:ext cx="5111750" cy="70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4000" b="1" dirty="0">
                <a:latin typeface="Sakkal Majalla" pitchFamily="2" charset="-78"/>
                <a:cs typeface="Simple Bold Jut Out" pitchFamily="2" charset="-78"/>
              </a:rPr>
              <a:t>شكراً لحسن اصغائكم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9341</TotalTime>
  <Words>217</Words>
  <Application>Microsoft Office PowerPoint</Application>
  <PresentationFormat>عرض على الشاشة (3:4)‏</PresentationFormat>
  <Paragraphs>58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6" baseType="lpstr">
      <vt:lpstr>Arial</vt:lpstr>
      <vt:lpstr>Lucida Sans Unicode</vt:lpstr>
      <vt:lpstr>Wingdings 3</vt:lpstr>
      <vt:lpstr>Verdana</vt:lpstr>
      <vt:lpstr>Wingdings 2</vt:lpstr>
      <vt:lpstr>Calibri</vt:lpstr>
      <vt:lpstr>Sakkal Majalla</vt:lpstr>
      <vt:lpstr>Simple Bold Jut Out</vt:lpstr>
      <vt:lpstr>Concourse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alkdeer</cp:lastModifiedBy>
  <cp:revision>368</cp:revision>
  <dcterms:created xsi:type="dcterms:W3CDTF">2012-05-31T08:31:09Z</dcterms:created>
  <dcterms:modified xsi:type="dcterms:W3CDTF">2022-05-07T04:32:44Z</dcterms:modified>
</cp:coreProperties>
</file>